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f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fif"/><Relationship Id="rId3" Type="http://schemas.openxmlformats.org/officeDocument/2006/relationships/image" Target="../media/image9.jpg"/><Relationship Id="rId7" Type="http://schemas.openxmlformats.org/officeDocument/2006/relationships/image" Target="../media/image13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fif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g"/><Relationship Id="rId5" Type="http://schemas.openxmlformats.org/officeDocument/2006/relationships/image" Target="../media/image22.jfif"/><Relationship Id="rId4" Type="http://schemas.openxmlformats.org/officeDocument/2006/relationships/image" Target="../media/image21.jf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0E31A11-32DF-4A1F-3E55-9E893CB55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4280" y="5096404"/>
            <a:ext cx="6913306" cy="2471630"/>
          </a:xfrm>
        </p:spPr>
        <p:txBody>
          <a:bodyPr>
            <a:normAutofit/>
          </a:bodyPr>
          <a:lstStyle/>
          <a:p>
            <a:r>
              <a:rPr lang="es-ES" dirty="0"/>
              <a:t>“Producción de huevos de codorniz con enriquecimiento ambiental mejorando el bienestar animal y calidad de producción” 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DD54C9-BD94-EA83-EAFD-85CC8DE9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2" b="95076" l="2532" r="97468">
                        <a14:foregroundMark x1="43761" y1="29545" x2="43761" y2="29545"/>
                        <a14:foregroundMark x1="36528" y1="33144" x2="36528" y2="33144"/>
                        <a14:foregroundMark x1="34539" y1="76326" x2="34539" y2="76326"/>
                        <a14:foregroundMark x1="65823" y1="79545" x2="64738" y2="79167"/>
                        <a14:foregroundMark x1="63653" y1="78598" x2="54430" y2="79545"/>
                        <a14:foregroundMark x1="50995" y1="79545" x2="50995" y2="79545"/>
                        <a14:foregroundMark x1="38156" y1="77652" x2="36166" y2="77462"/>
                        <a14:foregroundMark x1="34539" y1="34848" x2="34539" y2="34848"/>
                        <a14:foregroundMark x1="14105" y1="25568" x2="14105" y2="25568"/>
                        <a14:foregroundMark x1="35262" y1="10038" x2="35262" y2="10038"/>
                        <a14:foregroundMark x1="43400" y1="9091" x2="43400" y2="9091"/>
                        <a14:foregroundMark x1="49548" y1="10038" x2="49548" y2="10038"/>
                        <a14:foregroundMark x1="49367" y1="10038" x2="44665" y2="10606"/>
                        <a14:foregroundMark x1="42134" y1="11174" x2="42134" y2="11174"/>
                        <a14:foregroundMark x1="44304" y1="10795" x2="47740" y2="10795"/>
                        <a14:foregroundMark x1="36709" y1="11174" x2="36166" y2="10606"/>
                        <a14:foregroundMark x1="39602" y1="10227" x2="39602" y2="10227"/>
                        <a14:foregroundMark x1="29837" y1="9470" x2="52803" y2="10038"/>
                        <a14:foregroundMark x1="52803" y1="10038" x2="69259" y2="9659"/>
                        <a14:foregroundMark x1="66908" y1="6250" x2="28029" y2="5871"/>
                        <a14:foregroundMark x1="26401" y1="12689" x2="12839" y2="24432"/>
                        <a14:foregroundMark x1="12839" y1="24432" x2="6691" y2="39205"/>
                        <a14:foregroundMark x1="6691" y1="39205" x2="12477" y2="72348"/>
                        <a14:foregroundMark x1="12477" y1="72348" x2="17902" y2="82765"/>
                        <a14:foregroundMark x1="17902" y1="82765" x2="38336" y2="95076"/>
                        <a14:foregroundMark x1="38336" y1="95076" x2="51356" y2="96780"/>
                        <a14:foregroundMark x1="51356" y1="96780" x2="69982" y2="92803"/>
                        <a14:foregroundMark x1="77447" y1="88657" x2="80556" y2="86930"/>
                        <a14:foregroundMark x1="75437" y1="89773" x2="76503" y2="89181"/>
                        <a14:foregroundMark x1="69982" y1="92803" x2="75437" y2="89773"/>
                        <a14:foregroundMark x1="82389" y1="85106" x2="92043" y2="63258"/>
                        <a14:foregroundMark x1="92043" y1="63258" x2="92224" y2="37121"/>
                        <a14:foregroundMark x1="92224" y1="37121" x2="88788" y2="27652"/>
                        <a14:foregroundMark x1="88788" y1="27652" x2="70344" y2="9659"/>
                        <a14:foregroundMark x1="3978" y1="40720" x2="3978" y2="40720"/>
                        <a14:foregroundMark x1="4521" y1="48674" x2="5967" y2="53598"/>
                        <a14:foregroundMark x1="62025" y1="92045" x2="50995" y2="95265"/>
                        <a14:foregroundMark x1="50995" y1="95265" x2="50452" y2="95076"/>
                        <a14:foregroundMark x1="94756" y1="56061" x2="94756" y2="56061"/>
                        <a14:foregroundMark x1="39241" y1="14015" x2="62387" y2="13258"/>
                        <a14:foregroundMark x1="62387" y1="13258" x2="68897" y2="13447"/>
                        <a14:foregroundMark x1="66365" y1="2652" x2="66365" y2="2652"/>
                        <a14:foregroundMark x1="25316" y1="11932" x2="16998" y2="17803"/>
                        <a14:foregroundMark x1="16998" y1="17803" x2="16275" y2="18750"/>
                        <a14:foregroundMark x1="9222" y1="28977" x2="5244" y2="44129"/>
                        <a14:foregroundMark x1="5244" y1="44129" x2="7957" y2="64583"/>
                        <a14:foregroundMark x1="10127" y1="73674" x2="10127" y2="73674"/>
                        <a14:foregroundMark x1="9584" y1="73106" x2="9042" y2="72159"/>
                        <a14:foregroundMark x1="6148" y1="34280" x2="3255" y2="45076"/>
                        <a14:foregroundMark x1="3255" y1="45076" x2="13382" y2="71970"/>
                        <a14:foregroundMark x1="13382" y1="71970" x2="29114" y2="89583"/>
                        <a14:foregroundMark x1="29114" y1="89583" x2="39241" y2="94129"/>
                        <a14:foregroundMark x1="39241" y1="94129" x2="77265" y2="90164"/>
                        <a14:foregroundMark x1="82133" y1="85361" x2="92586" y2="68939"/>
                        <a14:foregroundMark x1="92586" y1="68939" x2="97649" y2="52083"/>
                        <a14:foregroundMark x1="97649" y1="52083" x2="90264" y2="24272"/>
                        <a14:foregroundMark x1="88035" y1="19343" x2="70705" y2="7955"/>
                        <a14:foregroundMark x1="2532" y1="51705" x2="14286" y2="78598"/>
                        <a14:foregroundMark x1="14286" y1="78598" x2="31284" y2="94508"/>
                        <a14:foregroundMark x1="31284" y1="94508" x2="39783" y2="91477"/>
                        <a14:foregroundMark x1="39783" y1="91477" x2="64014" y2="91288"/>
                        <a14:foregroundMark x1="64014" y1="91288" x2="80289" y2="85417"/>
                        <a14:foregroundMark x1="80289" y1="85417" x2="84991" y2="77273"/>
                        <a14:foregroundMark x1="84991" y1="77273" x2="84991" y2="75947"/>
                        <a14:foregroundMark x1="45750" y1="73864" x2="39241" y2="71780"/>
                        <a14:foregroundMark x1="31646" y1="75379" x2="51718" y2="77841"/>
                        <a14:foregroundMark x1="51718" y1="77841" x2="54430" y2="77652"/>
                        <a14:foregroundMark x1="55154" y1="77652" x2="55154" y2="77652"/>
                        <a14:foregroundMark x1="23327" y1="79167" x2="44665" y2="81818"/>
                        <a14:foregroundMark x1="44665" y1="81818" x2="63834" y2="80492"/>
                        <a14:foregroundMark x1="63834" y1="80492" x2="68897" y2="78220"/>
                        <a14:backgroundMark x1="89150" y1="19886" x2="89150" y2="19886"/>
                        <a14:backgroundMark x1="88788" y1="20265" x2="88788" y2="20265"/>
                        <a14:backgroundMark x1="88788" y1="20265" x2="88788" y2="20265"/>
                        <a14:backgroundMark x1="89150" y1="20265" x2="89150" y2="20265"/>
                        <a14:backgroundMark x1="89150" y1="20265" x2="89150" y2="20265"/>
                        <a14:backgroundMark x1="88608" y1="19697" x2="88788" y2="19886"/>
                        <a14:backgroundMark x1="89873" y1="21023" x2="89873" y2="21023"/>
                        <a14:backgroundMark x1="89150" y1="20833" x2="89150" y2="20833"/>
                        <a14:backgroundMark x1="88065" y1="19318" x2="91682" y2="23106"/>
                        <a14:backgroundMark x1="77939" y1="91288" x2="81555" y2="87689"/>
                        <a14:backgroundMark x1="77939" y1="89773" x2="77939" y2="89773"/>
                        <a14:backgroundMark x1="77577" y1="90909" x2="77396" y2="90530"/>
                        <a14:backgroundMark x1="78481" y1="89773" x2="77577" y2="903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7815" y="164343"/>
            <a:ext cx="9086236" cy="493206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6F9D60B-F7DB-2D02-CDA0-C774132A3856}"/>
              </a:ext>
            </a:extLst>
          </p:cNvPr>
          <p:cNvSpPr/>
          <p:nvPr/>
        </p:nvSpPr>
        <p:spPr>
          <a:xfrm>
            <a:off x="8470622" y="5015897"/>
            <a:ext cx="3860288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Julián David Buitrago </a:t>
            </a:r>
          </a:p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icoll Steffany Castro</a:t>
            </a:r>
          </a:p>
          <a:p>
            <a:pPr algn="ctr"/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José Nicolás Solano 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" name="Bocadillo: rectángulo con esquinas redondeadas 1">
            <a:extLst>
              <a:ext uri="{FF2B5EF4-FFF2-40B4-BE49-F238E27FC236}">
                <a16:creationId xmlns:a16="http://schemas.microsoft.com/office/drawing/2014/main" id="{C786F8BD-0F0D-BB1B-4612-AF7AFA8A770D}"/>
              </a:ext>
            </a:extLst>
          </p:cNvPr>
          <p:cNvSpPr/>
          <p:nvPr/>
        </p:nvSpPr>
        <p:spPr>
          <a:xfrm>
            <a:off x="8420073" y="5096403"/>
            <a:ext cx="3775165" cy="1448087"/>
          </a:xfrm>
          <a:prstGeom prst="wedgeRoundRectCallou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3833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A21AC3-4BD2-FB98-628E-1828BEC6B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Justificación: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0F2503-E88D-E5A1-A474-23C9F7546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14401"/>
            <a:ext cx="10178322" cy="3593591"/>
          </a:xfrm>
        </p:spPr>
        <p:txBody>
          <a:bodyPr/>
          <a:lstStyle/>
          <a:p>
            <a:r>
              <a:rPr lang="es-ES" dirty="0"/>
              <a:t>Podemos ver problemáticas como: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99EF9B5-716D-3CC3-DEF3-87AF3E87D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40" y="1422858"/>
            <a:ext cx="3690993" cy="1524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33EB6DF-0A5C-EF69-EA92-BD4B9243F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703" y="1293506"/>
            <a:ext cx="2695575" cy="170909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B760013-104E-4F41-F2BC-1BE0A3D18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785" y="1319226"/>
            <a:ext cx="2695575" cy="16954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801BA61-ABED-F13A-9271-25BD8E13D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0260" y="4055479"/>
            <a:ext cx="4831480" cy="18881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26383030-A709-B22B-AAB6-33B5283E0461}"/>
              </a:ext>
            </a:extLst>
          </p:cNvPr>
          <p:cNvSpPr/>
          <p:nvPr/>
        </p:nvSpPr>
        <p:spPr>
          <a:xfrm>
            <a:off x="119424" y="2835364"/>
            <a:ext cx="515053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Poco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 proyectos coturnicolas </a:t>
            </a:r>
          </a:p>
          <a:p>
            <a:pPr algn="ctr"/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en la zona 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7D79218-8BCE-47F2-3419-3141A08927BE}"/>
              </a:ext>
            </a:extLst>
          </p:cNvPr>
          <p:cNvSpPr/>
          <p:nvPr/>
        </p:nvSpPr>
        <p:spPr>
          <a:xfrm>
            <a:off x="6551345" y="2969018"/>
            <a:ext cx="515053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Inadecuadas condiciones de crianza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3392614-1E74-E7AD-9C6D-323B701CE872}"/>
              </a:ext>
            </a:extLst>
          </p:cNvPr>
          <p:cNvSpPr/>
          <p:nvPr/>
        </p:nvSpPr>
        <p:spPr>
          <a:xfrm>
            <a:off x="3366214" y="5780782"/>
            <a:ext cx="545957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Proyecto de codornices con</a:t>
            </a:r>
          </a:p>
          <a:p>
            <a:pPr algn="ctr"/>
            <a:r>
              <a:rPr lang="es-E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AE(Ambiente enriquecido)</a:t>
            </a:r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3F1CF421-78AE-CF31-D2AB-5B74AFE2D01E}"/>
              </a:ext>
            </a:extLst>
          </p:cNvPr>
          <p:cNvSpPr/>
          <p:nvPr/>
        </p:nvSpPr>
        <p:spPr>
          <a:xfrm>
            <a:off x="5141960" y="3094058"/>
            <a:ext cx="582223" cy="78204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051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2" grpId="0"/>
      <p:bldP spid="13" grpId="0"/>
      <p:bldP spid="14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A78B2DD-D396-F0B2-1E69-448D063C1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309489"/>
            <a:ext cx="10134600" cy="623198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947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2A1D7-801C-807E-CC6B-BB5B7DC34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Antecedentes: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B62405-2BCD-694A-6E44-82AAB0ECD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540" y="1128451"/>
            <a:ext cx="10538460" cy="3619500"/>
          </a:xfrm>
        </p:spPr>
        <p:txBody>
          <a:bodyPr/>
          <a:lstStyle/>
          <a:p>
            <a:r>
              <a:rPr lang="es-ES" dirty="0"/>
              <a:t>Nubika,(15 de Abril de 2024)Enriquecimiento ambiental para aves: Mejorando su bienestar,nubika.es&gt;ornitología </a:t>
            </a:r>
          </a:p>
          <a:p>
            <a:r>
              <a:rPr lang="es-ES" dirty="0"/>
              <a:t>Nazar, Franco Nicolàs;Marìn ,Raúl Héctor,(06/2011),efecto del estrés y el enriquecimiento ambiental temprano sobre parámetros de inmunidad celular en codornices japonesas juveniles, asociación Argentina de producción animal.</a:t>
            </a:r>
          </a:p>
          <a:p>
            <a:r>
              <a:rPr lang="es-ES" dirty="0"/>
              <a:t>Grimaldos Pereira, Daniel Oswaldo,(2020), Guía para la producción de codornices y sus derivados, universidad cooperativa de Colombia facultad de medicina veterinaria y zootecnia.</a:t>
            </a:r>
          </a:p>
          <a:p>
            <a:r>
              <a:rPr lang="es-ES" dirty="0"/>
              <a:t>Impacto de color de las lonas utilizadas en la iluminación de </a:t>
            </a:r>
            <a:r>
              <a:rPr lang="es-ES" dirty="0" err="1"/>
              <a:t>hyline</a:t>
            </a:r>
            <a:r>
              <a:rPr lang="es-ES" dirty="0"/>
              <a:t> 2017</a:t>
            </a:r>
          </a:p>
          <a:p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34A7EE6-8FEE-A6E6-E14C-161FB7595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375" y="4545874"/>
            <a:ext cx="5982789" cy="19297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140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9DDE3-FD9E-4D42-2D16-49B25796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739" y="0"/>
            <a:ext cx="10178322" cy="1492132"/>
          </a:xfrm>
        </p:spPr>
        <p:txBody>
          <a:bodyPr/>
          <a:lstStyle/>
          <a:p>
            <a:r>
              <a:rPr lang="es-ES" dirty="0" err="1"/>
              <a:t>ReSUMEN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CBAE87-C87D-24E7-10F6-7E4A0D650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8739" y="746066"/>
            <a:ext cx="4800600" cy="3619500"/>
          </a:xfrm>
        </p:spPr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Guía para codornices y sus derivados </a:t>
            </a:r>
          </a:p>
          <a:p>
            <a:r>
              <a:rPr lang="es-ES" dirty="0">
                <a:solidFill>
                  <a:schemeClr val="tx1"/>
                </a:solidFill>
              </a:rPr>
              <a:t>Productos(huevos, carne y codornaza)</a:t>
            </a:r>
          </a:p>
          <a:p>
            <a:r>
              <a:rPr lang="es-CO" dirty="0">
                <a:solidFill>
                  <a:schemeClr val="tx1"/>
                </a:solidFill>
              </a:rPr>
              <a:t>Codorniz japónica </a:t>
            </a:r>
          </a:p>
          <a:p>
            <a:r>
              <a:rPr lang="es-CO" dirty="0">
                <a:solidFill>
                  <a:schemeClr val="tx1"/>
                </a:solidFill>
              </a:rPr>
              <a:t>Crecimiento de esta explotación y su demanda 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B575BC9-1E8D-A3FB-91B4-E4601B9B6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5021" y="574766"/>
            <a:ext cx="4800600" cy="3619500"/>
          </a:xfrm>
        </p:spPr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Enriquecimiento ambiental, efecto del estrés  y inmunidad celular.</a:t>
            </a:r>
            <a:endParaRPr lang="es-CO" dirty="0">
              <a:solidFill>
                <a:schemeClr val="tx2"/>
              </a:solidFill>
            </a:endParaRPr>
          </a:p>
          <a:p>
            <a:r>
              <a:rPr lang="es-CO" dirty="0">
                <a:solidFill>
                  <a:schemeClr val="tx2"/>
                </a:solidFill>
              </a:rPr>
              <a:t>Beneficio en la productividad y desarrollo</a:t>
            </a:r>
          </a:p>
          <a:p>
            <a:r>
              <a:rPr lang="es-CO" dirty="0">
                <a:solidFill>
                  <a:schemeClr val="tx2"/>
                </a:solidFill>
              </a:rPr>
              <a:t>Disminución de estrés </a:t>
            </a:r>
          </a:p>
          <a:p>
            <a:r>
              <a:rPr lang="es-CO" dirty="0">
                <a:solidFill>
                  <a:schemeClr val="tx2"/>
                </a:solidFill>
              </a:rPr>
              <a:t>Aves en AE vs Aves sin AE y con estrés </a:t>
            </a:r>
          </a:p>
          <a:p>
            <a:r>
              <a:rPr lang="es-CO" dirty="0">
                <a:solidFill>
                  <a:schemeClr val="tx2"/>
                </a:solidFill>
              </a:rPr>
              <a:t>Inmunidad celular </a:t>
            </a:r>
          </a:p>
          <a:p>
            <a:r>
              <a:rPr lang="es-CO" dirty="0">
                <a:solidFill>
                  <a:schemeClr val="tx2"/>
                </a:solidFill>
              </a:rPr>
              <a:t>Elementos enriquecedores </a:t>
            </a:r>
          </a:p>
          <a:p>
            <a:endParaRPr lang="es-CO" dirty="0">
              <a:solidFill>
                <a:schemeClr val="tx2"/>
              </a:solidFill>
            </a:endParaRPr>
          </a:p>
          <a:p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B00625F-1B53-7E8E-2020-43B0EA7F94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828" b="19778"/>
          <a:stretch/>
        </p:blipFill>
        <p:spPr>
          <a:xfrm>
            <a:off x="103056" y="2835729"/>
            <a:ext cx="2518632" cy="21986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4C2345-E1AD-0C67-16DC-9344E5305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031" y="2913018"/>
            <a:ext cx="2847703" cy="21986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1181AE2-32D4-C4B0-49D6-251E54FEC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926" y="4924697"/>
            <a:ext cx="2895600" cy="19333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5F94897-3EDA-2E97-D8C1-91A318CDB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1808" y="3459241"/>
            <a:ext cx="2120719" cy="1557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9B51BBA-1A53-EC8D-994C-18A7EA4927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116" y="3512792"/>
            <a:ext cx="2120719" cy="15215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594D171-98D8-E55E-C2C6-B7378E4966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116" y="5208854"/>
            <a:ext cx="2120719" cy="15571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FF4D9F0-A2E2-8234-92A3-87CE2A3F63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0027" y="5173229"/>
            <a:ext cx="2362200" cy="1557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5C8B0670-69E5-D1B8-939F-3EE51E05AE74}"/>
              </a:ext>
            </a:extLst>
          </p:cNvPr>
          <p:cNvSpPr/>
          <p:nvPr/>
        </p:nvSpPr>
        <p:spPr>
          <a:xfrm>
            <a:off x="6479177" y="574766"/>
            <a:ext cx="5355772" cy="6283234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4E895CF-9527-F7BB-C6BC-E40217BDE0FB}"/>
              </a:ext>
            </a:extLst>
          </p:cNvPr>
          <p:cNvSpPr/>
          <p:nvPr/>
        </p:nvSpPr>
        <p:spPr>
          <a:xfrm>
            <a:off x="16702" y="746065"/>
            <a:ext cx="6218992" cy="6120643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217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C40E7E-4601-C2E0-99C3-4B0E43B3B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43746" y="287383"/>
            <a:ext cx="4800600" cy="3619500"/>
          </a:xfrm>
        </p:spPr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Lonas utilizadas en la iluminación de aves </a:t>
            </a:r>
          </a:p>
          <a:p>
            <a:r>
              <a:rPr lang="es-ES" dirty="0">
                <a:solidFill>
                  <a:schemeClr val="tx1"/>
                </a:solidFill>
              </a:rPr>
              <a:t>Impacto del color, espectro y estilo de bombillo </a:t>
            </a:r>
          </a:p>
          <a:p>
            <a:r>
              <a:rPr lang="es-ES" dirty="0">
                <a:solidFill>
                  <a:schemeClr val="tx1"/>
                </a:solidFill>
              </a:rPr>
              <a:t>Importancia de tener en cuenta algunos colores </a:t>
            </a:r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EDC1E3E-3468-8D91-1FF2-0A1051EAF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987" y="4732292"/>
            <a:ext cx="2486025" cy="1838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2DA6307-7354-717A-F6E9-B2AA2CB3D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137" y="2443162"/>
            <a:ext cx="2428875" cy="18764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7180565-7073-D60D-58D2-69247AB2E823}"/>
              </a:ext>
            </a:extLst>
          </p:cNvPr>
          <p:cNvSpPr/>
          <p:nvPr/>
        </p:nvSpPr>
        <p:spPr>
          <a:xfrm>
            <a:off x="3735977" y="287383"/>
            <a:ext cx="4800600" cy="6479177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000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A683-8173-AB04-3A14-4B2DA5A1A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B5882-5A19-16FF-42E1-1453DD9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Imagen  corporativa: 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971168-3AB0-2936-1F77-62456EB5D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2" b="95076" l="2532" r="97468">
                        <a14:foregroundMark x1="43761" y1="29545" x2="43761" y2="29545"/>
                        <a14:foregroundMark x1="36528" y1="33144" x2="36528" y2="33144"/>
                        <a14:foregroundMark x1="34539" y1="76326" x2="34539" y2="76326"/>
                        <a14:foregroundMark x1="65823" y1="79545" x2="64738" y2="79167"/>
                        <a14:foregroundMark x1="63653" y1="78598" x2="54430" y2="79545"/>
                        <a14:foregroundMark x1="50995" y1="79545" x2="50995" y2="79545"/>
                        <a14:foregroundMark x1="38156" y1="77652" x2="36166" y2="77462"/>
                        <a14:foregroundMark x1="34539" y1="34848" x2="34539" y2="34848"/>
                        <a14:foregroundMark x1="14105" y1="25568" x2="14105" y2="25568"/>
                        <a14:foregroundMark x1="35262" y1="10038" x2="35262" y2="10038"/>
                        <a14:foregroundMark x1="43400" y1="9091" x2="43400" y2="9091"/>
                        <a14:foregroundMark x1="49548" y1="10038" x2="49548" y2="10038"/>
                        <a14:foregroundMark x1="49367" y1="10038" x2="44665" y2="10606"/>
                        <a14:foregroundMark x1="42134" y1="11174" x2="42134" y2="11174"/>
                        <a14:foregroundMark x1="44304" y1="10795" x2="47740" y2="10795"/>
                        <a14:foregroundMark x1="36709" y1="11174" x2="36166" y2="10606"/>
                        <a14:foregroundMark x1="39602" y1="10227" x2="39602" y2="10227"/>
                        <a14:foregroundMark x1="29837" y1="9470" x2="52803" y2="10038"/>
                        <a14:foregroundMark x1="52803" y1="10038" x2="69259" y2="9659"/>
                        <a14:foregroundMark x1="66908" y1="6250" x2="28029" y2="5871"/>
                        <a14:foregroundMark x1="26401" y1="12689" x2="12839" y2="24432"/>
                        <a14:foregroundMark x1="12839" y1="24432" x2="6691" y2="39205"/>
                        <a14:foregroundMark x1="6691" y1="39205" x2="12477" y2="72348"/>
                        <a14:foregroundMark x1="12477" y1="72348" x2="17902" y2="82765"/>
                        <a14:foregroundMark x1="17902" y1="82765" x2="38336" y2="95076"/>
                        <a14:foregroundMark x1="38336" y1="95076" x2="51356" y2="96780"/>
                        <a14:foregroundMark x1="51356" y1="96780" x2="69982" y2="92803"/>
                        <a14:foregroundMark x1="77447" y1="88657" x2="80556" y2="86930"/>
                        <a14:foregroundMark x1="75437" y1="89773" x2="76503" y2="89181"/>
                        <a14:foregroundMark x1="69982" y1="92803" x2="75437" y2="89773"/>
                        <a14:foregroundMark x1="82389" y1="85106" x2="92043" y2="63258"/>
                        <a14:foregroundMark x1="92043" y1="63258" x2="92224" y2="37121"/>
                        <a14:foregroundMark x1="92224" y1="37121" x2="88788" y2="27652"/>
                        <a14:foregroundMark x1="88788" y1="27652" x2="70344" y2="9659"/>
                        <a14:foregroundMark x1="3978" y1="40720" x2="3978" y2="40720"/>
                        <a14:foregroundMark x1="4521" y1="48674" x2="5967" y2="53598"/>
                        <a14:foregroundMark x1="62025" y1="92045" x2="50995" y2="95265"/>
                        <a14:foregroundMark x1="50995" y1="95265" x2="50452" y2="95076"/>
                        <a14:foregroundMark x1="94756" y1="56061" x2="94756" y2="56061"/>
                        <a14:foregroundMark x1="39241" y1="14015" x2="62387" y2="13258"/>
                        <a14:foregroundMark x1="62387" y1="13258" x2="68897" y2="13447"/>
                        <a14:foregroundMark x1="66365" y1="2652" x2="66365" y2="2652"/>
                        <a14:foregroundMark x1="25316" y1="11932" x2="16998" y2="17803"/>
                        <a14:foregroundMark x1="16998" y1="17803" x2="16275" y2="18750"/>
                        <a14:foregroundMark x1="9222" y1="28977" x2="5244" y2="44129"/>
                        <a14:foregroundMark x1="5244" y1="44129" x2="7957" y2="64583"/>
                        <a14:foregroundMark x1="10127" y1="73674" x2="10127" y2="73674"/>
                        <a14:foregroundMark x1="9584" y1="73106" x2="9042" y2="72159"/>
                        <a14:foregroundMark x1="6148" y1="34280" x2="3255" y2="45076"/>
                        <a14:foregroundMark x1="3255" y1="45076" x2="13382" y2="71970"/>
                        <a14:foregroundMark x1="13382" y1="71970" x2="29114" y2="89583"/>
                        <a14:foregroundMark x1="29114" y1="89583" x2="39241" y2="94129"/>
                        <a14:foregroundMark x1="39241" y1="94129" x2="77265" y2="90164"/>
                        <a14:foregroundMark x1="82133" y1="85361" x2="92586" y2="68939"/>
                        <a14:foregroundMark x1="92586" y1="68939" x2="97649" y2="52083"/>
                        <a14:foregroundMark x1="97649" y1="52083" x2="90264" y2="24272"/>
                        <a14:foregroundMark x1="88035" y1="19343" x2="70705" y2="7955"/>
                        <a14:foregroundMark x1="2532" y1="51705" x2="14286" y2="78598"/>
                        <a14:foregroundMark x1="14286" y1="78598" x2="31284" y2="94508"/>
                        <a14:foregroundMark x1="31284" y1="94508" x2="39783" y2="91477"/>
                        <a14:foregroundMark x1="39783" y1="91477" x2="64014" y2="91288"/>
                        <a14:foregroundMark x1="64014" y1="91288" x2="80289" y2="85417"/>
                        <a14:foregroundMark x1="80289" y1="85417" x2="84991" y2="77273"/>
                        <a14:foregroundMark x1="84991" y1="77273" x2="84991" y2="75947"/>
                        <a14:foregroundMark x1="45750" y1="73864" x2="39241" y2="71780"/>
                        <a14:foregroundMark x1="31646" y1="75379" x2="51718" y2="77841"/>
                        <a14:foregroundMark x1="51718" y1="77841" x2="54430" y2="77652"/>
                        <a14:foregroundMark x1="55154" y1="77652" x2="55154" y2="77652"/>
                        <a14:foregroundMark x1="23327" y1="79167" x2="44665" y2="81818"/>
                        <a14:foregroundMark x1="44665" y1="81818" x2="63834" y2="80492"/>
                        <a14:foregroundMark x1="63834" y1="80492" x2="68897" y2="78220"/>
                        <a14:backgroundMark x1="89150" y1="19886" x2="89150" y2="19886"/>
                        <a14:backgroundMark x1="88788" y1="20265" x2="88788" y2="20265"/>
                        <a14:backgroundMark x1="88788" y1="20265" x2="88788" y2="20265"/>
                        <a14:backgroundMark x1="89150" y1="20265" x2="89150" y2="20265"/>
                        <a14:backgroundMark x1="89150" y1="20265" x2="89150" y2="20265"/>
                        <a14:backgroundMark x1="88608" y1="19697" x2="88788" y2="19886"/>
                        <a14:backgroundMark x1="89873" y1="21023" x2="89873" y2="21023"/>
                        <a14:backgroundMark x1="89150" y1="20833" x2="89150" y2="20833"/>
                        <a14:backgroundMark x1="88065" y1="19318" x2="91682" y2="23106"/>
                        <a14:backgroundMark x1="77939" y1="91288" x2="81555" y2="87689"/>
                        <a14:backgroundMark x1="77939" y1="89773" x2="77939" y2="89773"/>
                        <a14:backgroundMark x1="77577" y1="90909" x2="77396" y2="90530"/>
                        <a14:backgroundMark x1="78481" y1="89773" x2="77577" y2="903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8318" y="2123794"/>
            <a:ext cx="5057682" cy="43518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468DD58-6770-77C5-3F5D-E67238A6495E}"/>
              </a:ext>
            </a:extLst>
          </p:cNvPr>
          <p:cNvSpPr/>
          <p:nvPr/>
        </p:nvSpPr>
        <p:spPr>
          <a:xfrm>
            <a:off x="6929120" y="2475409"/>
            <a:ext cx="488505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ighlight>
                  <a:srgbClr val="000000"/>
                </a:highlight>
              </a:rPr>
              <a:t>-Respeto</a:t>
            </a:r>
          </a:p>
          <a:p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ighlight>
                  <a:srgbClr val="00FFFF"/>
                </a:highlight>
              </a:rPr>
              <a:t>-Confianza </a:t>
            </a:r>
          </a:p>
          <a:p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ighlight>
                  <a:srgbClr val="C0C0C0"/>
                </a:highlight>
              </a:rPr>
              <a:t>-Puntualidad </a:t>
            </a:r>
          </a:p>
          <a:p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ighlight>
                  <a:srgbClr val="00FF00"/>
                </a:highlight>
              </a:rPr>
              <a:t>-Compromi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ighlight>
                  <a:srgbClr val="00FF00"/>
                </a:highlight>
              </a:rPr>
              <a:t>so 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highlight>
                <a:srgbClr val="00FF00"/>
              </a:highligh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F03F26D-1B18-6DC8-D11F-6E34F5BA5ADD}"/>
              </a:ext>
            </a:extLst>
          </p:cNvPr>
          <p:cNvSpPr/>
          <p:nvPr/>
        </p:nvSpPr>
        <p:spPr>
          <a:xfrm>
            <a:off x="2374829" y="1200464"/>
            <a:ext cx="1980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Logo: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464CE0A-3C19-427D-78A2-E395FBBC92A3}"/>
              </a:ext>
            </a:extLst>
          </p:cNvPr>
          <p:cNvSpPr/>
          <p:nvPr/>
        </p:nvSpPr>
        <p:spPr>
          <a:xfrm>
            <a:off x="7047822" y="1412852"/>
            <a:ext cx="27693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Valores: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063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10EADA-F548-DFAF-56CA-AB5E373A91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9282" y="923330"/>
            <a:ext cx="4800600" cy="3619500"/>
          </a:xfrm>
        </p:spPr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Misión</a:t>
            </a:r>
          </a:p>
          <a:p>
            <a:r>
              <a:rPr lang="es-ES" dirty="0">
                <a:solidFill>
                  <a:schemeClr val="tx1"/>
                </a:solidFill>
              </a:rPr>
              <a:t>La empresa “codornic” para el año 2026 será reconocida a nivel zonal por la implementación de técnicas de mejoramiento en el bienestar animal, incrementando la producción de huevos.  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3BAE17-CE09-55A5-7240-C344CE9C7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6801" y="1175657"/>
            <a:ext cx="4800600" cy="3619500"/>
          </a:xfrm>
        </p:spPr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Visión</a:t>
            </a:r>
          </a:p>
          <a:p>
            <a:r>
              <a:rPr lang="es-ES" dirty="0">
                <a:solidFill>
                  <a:schemeClr val="tx1"/>
                </a:solidFill>
              </a:rPr>
              <a:t> Implementando el enriquecimiento ambiental lograremos aumentar la producción de huevos de codorniz y de esta manera obtener mas ganancias, cumpliendo con las 5 libertades de bienestar animal.</a:t>
            </a:r>
          </a:p>
          <a:p>
            <a:endParaRPr lang="es-CO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47337F2-B905-B8A7-3AB3-43FB90E9B421}"/>
              </a:ext>
            </a:extLst>
          </p:cNvPr>
          <p:cNvSpPr/>
          <p:nvPr/>
        </p:nvSpPr>
        <p:spPr>
          <a:xfrm>
            <a:off x="830860" y="0"/>
            <a:ext cx="4859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Misión y visión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2504AB-854E-36A5-462E-DC035AFE2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532" y="3429000"/>
            <a:ext cx="3022882" cy="25341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ACFB94C-D5D1-CD2F-E8E8-0E9ABAEA4122}"/>
              </a:ext>
            </a:extLst>
          </p:cNvPr>
          <p:cNvSpPr/>
          <p:nvPr/>
        </p:nvSpPr>
        <p:spPr>
          <a:xfrm>
            <a:off x="2727045" y="5072520"/>
            <a:ext cx="18263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D8F2919-60F9-4E41-7A7C-773087D73F75}"/>
              </a:ext>
            </a:extLst>
          </p:cNvPr>
          <p:cNvSpPr/>
          <p:nvPr/>
        </p:nvSpPr>
        <p:spPr>
          <a:xfrm>
            <a:off x="889282" y="923330"/>
            <a:ext cx="4610181" cy="567341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B45F747-1084-464C-F33D-2DCCDC309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226" y="3965443"/>
            <a:ext cx="3531071" cy="22141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B7829E21-B491-BA10-DDB5-8E8577077684}"/>
              </a:ext>
            </a:extLst>
          </p:cNvPr>
          <p:cNvSpPr/>
          <p:nvPr/>
        </p:nvSpPr>
        <p:spPr>
          <a:xfrm>
            <a:off x="6797670" y="923329"/>
            <a:ext cx="4610181" cy="567341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399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42FCD79-7BE5-2FA9-AB26-265DA05C3A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4320" y="901337"/>
            <a:ext cx="5783580" cy="5551714"/>
          </a:xfr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7C37DA5-4280-B4BA-21BF-90BDE66499A4}"/>
              </a:ext>
            </a:extLst>
          </p:cNvPr>
          <p:cNvSpPr/>
          <p:nvPr/>
        </p:nvSpPr>
        <p:spPr>
          <a:xfrm>
            <a:off x="172112" y="-21993"/>
            <a:ext cx="6475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Políticas de calidad: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FEAFB41-BA4F-D83E-7543-C67905413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796" y="1498758"/>
            <a:ext cx="2272937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C9647EF-4DB1-62AA-3733-DE46D3E51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4430" y="881633"/>
            <a:ext cx="2272937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35CCEF8-1D22-213B-BC26-A111936F7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796" y="3839254"/>
            <a:ext cx="2315732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125E42F-485F-8F6E-1238-3FCD91F0C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3424" y="3677194"/>
            <a:ext cx="2272938" cy="16672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1413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D6A2D91F-8F6D-33E2-92C7-A394936536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67097" y="923330"/>
            <a:ext cx="10019211" cy="5660350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311C2BF-8A35-8632-719D-C81D15B496AE}"/>
              </a:ext>
            </a:extLst>
          </p:cNvPr>
          <p:cNvSpPr/>
          <p:nvPr/>
        </p:nvSpPr>
        <p:spPr>
          <a:xfrm>
            <a:off x="140002" y="0"/>
            <a:ext cx="94137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Organigrama de la empresa: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239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Distintiv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5415</TotalTime>
  <Words>328</Words>
  <Application>Microsoft Office PowerPoint</Application>
  <PresentationFormat>Panorámica</PresentationFormat>
  <Paragraphs>45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Impact</vt:lpstr>
      <vt:lpstr>Distintivo</vt:lpstr>
      <vt:lpstr>Presentación de PowerPoint</vt:lpstr>
      <vt:lpstr>Justificación:</vt:lpstr>
      <vt:lpstr>Presentación de PowerPoint</vt:lpstr>
      <vt:lpstr>Antecedentes: </vt:lpstr>
      <vt:lpstr>ReSUMEN</vt:lpstr>
      <vt:lpstr>Presentación de PowerPoint</vt:lpstr>
      <vt:lpstr>Imagen  corporativa: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VALENTINA SARMIENTO RAMIREZ</dc:creator>
  <cp:lastModifiedBy>KAREN VALENTINA SARMIENTO RAMIREZ</cp:lastModifiedBy>
  <cp:revision>19</cp:revision>
  <dcterms:created xsi:type="dcterms:W3CDTF">2024-10-26T00:20:46Z</dcterms:created>
  <dcterms:modified xsi:type="dcterms:W3CDTF">2024-10-27T21:43:58Z</dcterms:modified>
</cp:coreProperties>
</file>